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70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1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84256"/>
    <a:srgbClr val="E74E10"/>
    <a:srgbClr val="8C291C"/>
    <a:srgbClr val="FDC17F"/>
    <a:srgbClr val="F37047"/>
    <a:srgbClr val="27719B"/>
    <a:srgbClr val="F0484F"/>
    <a:srgbClr val="ED1D25"/>
    <a:srgbClr val="62C56F"/>
    <a:srgbClr val="BF47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52D1A-28A7-493E-BF2E-0F0AD2880A18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B0A6F-5555-4897-8AB2-2AB8AC698D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228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r-Latn-RS"/>
              <a:t>N. suprascapularis – m. Infra- et supraspinatus.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B0A6F-5555-4897-8AB2-2AB8AC698DC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522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0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179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218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18002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25864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946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738958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88873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0183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6496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655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9132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39320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246549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15960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75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50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7591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57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190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73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694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6EBFEF-ECA1-4F74-9331-E502EA63A6A9}" type="datetimeFigureOut">
              <a:rPr lang="en-US" smtClean="0"/>
              <a:t>10/23/2024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42EA5-17F8-491E-9DD1-4C6ADD25B1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46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0009BA-DFCE-48F5-A015-6B060634ED55}" type="datetimeFigureOut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23.10.2024.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4D24C20-EC1B-43A3-9AC2-305A844DDBAD}" type="slidenum">
              <a:rPr kumimoji="0" lang="sr-Latn-C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sr-Latn-C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1324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543940"/>
            <a:ext cx="4264090" cy="3314060"/>
          </a:xfrm>
          <a:prstGeom prst="rect">
            <a:avLst/>
          </a:prstGeom>
        </p:spPr>
      </p:pic>
      <p:sp>
        <p:nvSpPr>
          <p:cNvPr id="2" name="Rounded Rectangle 5">
            <a:extLst>
              <a:ext uri="{FF2B5EF4-FFF2-40B4-BE49-F238E27FC236}">
                <a16:creationId xmlns:a16="http://schemas.microsoft.com/office/drawing/2014/main" id="{A0B4C2FA-FBE8-4D1A-BE29-A7CCDC8F77AE}"/>
              </a:ext>
            </a:extLst>
          </p:cNvPr>
          <p:cNvSpPr/>
          <p:nvPr/>
        </p:nvSpPr>
        <p:spPr>
          <a:xfrm>
            <a:off x="3308751" y="2084710"/>
            <a:ext cx="2590800" cy="6858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chemeClr val="bg1"/>
                </a:solidFill>
                <a:latin typeface="Garamond" pitchFamily="18" charset="0"/>
              </a:rPr>
              <a:t>Vežba </a:t>
            </a:r>
            <a:r>
              <a:rPr lang="sr-Latn-RS" sz="3200" b="1" smtClean="0">
                <a:solidFill>
                  <a:schemeClr val="bg1"/>
                </a:solidFill>
                <a:latin typeface="Garamond" pitchFamily="18" charset="0"/>
              </a:rPr>
              <a:t>IV</a:t>
            </a:r>
            <a:endParaRPr lang="en-US" sz="3200" b="1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07576AA-C38D-4E7C-A87E-D9CE8DE4983F}"/>
              </a:ext>
            </a:extLst>
          </p:cNvPr>
          <p:cNvSpPr/>
          <p:nvPr/>
        </p:nvSpPr>
        <p:spPr>
          <a:xfrm>
            <a:off x="450473" y="2770512"/>
            <a:ext cx="8257592" cy="1652198"/>
          </a:xfrm>
          <a:prstGeom prst="roundRect">
            <a:avLst/>
          </a:prstGeom>
          <a:noFill/>
          <a:ln w="38100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Određivanje praga nadražaja</a:t>
            </a:r>
          </a:p>
          <a:p>
            <a:pPr algn="ctr"/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Uticaj opterećenja različitog intenziteta na snagu kontrakcije skeletnih mišića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D0FC8E42-CE8E-4E69-86C2-B311140B5AF3}"/>
              </a:ext>
            </a:extLst>
          </p:cNvPr>
          <p:cNvSpPr/>
          <p:nvPr/>
        </p:nvSpPr>
        <p:spPr>
          <a:xfrm>
            <a:off x="228600" y="228600"/>
            <a:ext cx="4648200" cy="1270591"/>
          </a:xfrm>
          <a:prstGeom prst="roundRect">
            <a:avLst/>
          </a:prstGeom>
          <a:solidFill>
            <a:schemeClr val="bg1">
              <a:alpha val="74000"/>
            </a:schemeClr>
          </a:solidFill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Univerzitet u Beogradu 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Fakultet veterinarske medicine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Katedra za fiziologiju i biohemiju</a:t>
            </a:r>
            <a:endParaRPr lang="en-US" sz="2400" b="1">
              <a:solidFill>
                <a:srgbClr val="D84256"/>
              </a:solidFill>
              <a:latin typeface="Garamond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7474" y="228600"/>
            <a:ext cx="1270591" cy="127059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555" y="4794199"/>
            <a:ext cx="3965510" cy="1692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068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514350" y="258520"/>
            <a:ext cx="8172449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Izometrijska i izotonusna mišićna kontrakcija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967" y="2436750"/>
            <a:ext cx="4864894" cy="39097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6400" y="2318744"/>
            <a:ext cx="3757600" cy="3224806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76967" y="1503187"/>
            <a:ext cx="4276585" cy="4205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Izometrijska mišićna kontrakcija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53552" y="1503187"/>
            <a:ext cx="4276585" cy="420560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Izotonusna mišićna kontrakcija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6041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Antigravitacioni mišići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370" y="913611"/>
            <a:ext cx="3402330" cy="6039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7270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71475" y="258520"/>
            <a:ext cx="84105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Uticaj opterećenja na snagu kontrakcije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91150" y="895165"/>
            <a:ext cx="8311062" cy="5867585"/>
            <a:chOff x="126339" y="532627"/>
            <a:chExt cx="8311062" cy="586758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176" y="1547522"/>
              <a:ext cx="7896225" cy="4391025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297514" y="5938547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/>
                <a:t>Istegnutost sarkomere (%)</a:t>
              </a:r>
              <a:endParaRPr lang="en-US" sz="2400" b="1"/>
            </a:p>
          </p:txBody>
        </p:sp>
        <p:sp>
          <p:nvSpPr>
            <p:cNvPr id="6" name="TextBox 5"/>
            <p:cNvSpPr txBox="1"/>
            <p:nvPr/>
          </p:nvSpPr>
          <p:spPr>
            <a:xfrm rot="16200000">
              <a:off x="-1971354" y="2630320"/>
              <a:ext cx="46570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/>
                <a:t>Snaga kontrakcije (%)</a:t>
              </a:r>
              <a:endParaRPr lang="en-US" sz="2400" b="1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59142" y="1073608"/>
            <a:ext cx="8322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800">
                <a:solidFill>
                  <a:srgbClr val="D84256"/>
                </a:solidFill>
                <a:latin typeface="Garamond" panose="02020404030301010803" pitchFamily="18" charset="0"/>
              </a:rPr>
              <a:t>Skeletni mišići se ponašaju po Starling – ovom zakonu.</a:t>
            </a:r>
            <a:endParaRPr lang="sr-Latn-RS" sz="24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764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3" name="Picture 3" descr="D:\ljuba\das\FIZIOLOGIJA\prag\MP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915301" y="2430129"/>
            <a:ext cx="5535997" cy="30920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388974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075969" cy="4459712"/>
            <a:chOff x="1443716" y="1561926"/>
            <a:chExt cx="1075969" cy="4459712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39988" y="5185275"/>
              <a:ext cx="763378" cy="836363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94975" y="554951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10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/>
          <p:cNvGrpSpPr/>
          <p:nvPr/>
        </p:nvGrpSpPr>
        <p:grpSpPr>
          <a:xfrm>
            <a:off x="1446936" y="1561926"/>
            <a:ext cx="1075969" cy="3394775"/>
            <a:chOff x="5554456" y="1596989"/>
            <a:chExt cx="1075969" cy="3394775"/>
          </a:xfrm>
        </p:grpSpPr>
        <p:grpSp>
          <p:nvGrpSpPr>
            <p:cNvPr id="63" name="Group 62"/>
            <p:cNvGrpSpPr/>
            <p:nvPr/>
          </p:nvGrpSpPr>
          <p:grpSpPr>
            <a:xfrm>
              <a:off x="5554456" y="1596989"/>
              <a:ext cx="1075969" cy="2611868"/>
              <a:chOff x="6801792" y="1219025"/>
              <a:chExt cx="1065425" cy="4905375"/>
            </a:xfrm>
          </p:grpSpPr>
          <p:sp>
            <p:nvSpPr>
              <p:cNvPr id="64" name="Freeform 63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66" name="Trapezoid 65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1265" y="4155401"/>
              <a:ext cx="763378" cy="836363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5914140" y="453254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10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8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4799089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10 x 8 = 80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281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127197" cy="4580151"/>
            <a:chOff x="1443716" y="1561926"/>
            <a:chExt cx="1127197" cy="458015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89291" y="5176165"/>
              <a:ext cx="881622" cy="96591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5731994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6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20 x 6 = 120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32801" y="1546413"/>
            <a:ext cx="1139335" cy="3768520"/>
            <a:chOff x="2491632" y="2937691"/>
            <a:chExt cx="1139335" cy="3768520"/>
          </a:xfrm>
        </p:grpSpPr>
        <p:grpSp>
          <p:nvGrpSpPr>
            <p:cNvPr id="48" name="Group 47"/>
            <p:cNvGrpSpPr/>
            <p:nvPr/>
          </p:nvGrpSpPr>
          <p:grpSpPr>
            <a:xfrm>
              <a:off x="2491632" y="2937691"/>
              <a:ext cx="1075969" cy="2850218"/>
              <a:chOff x="6801792" y="1219025"/>
              <a:chExt cx="1065425" cy="4905375"/>
            </a:xfrm>
          </p:grpSpPr>
          <p:sp>
            <p:nvSpPr>
              <p:cNvPr id="49" name="Freeform 48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1" name="Trapezoid 50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Trapezoid 51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Oval 52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Oval 53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9345" y="5740299"/>
              <a:ext cx="881622" cy="965912"/>
            </a:xfrm>
            <a:prstGeom prst="rect">
              <a:avLst/>
            </a:prstGeom>
          </p:spPr>
        </p:pic>
        <p:sp>
          <p:nvSpPr>
            <p:cNvPr id="82" name="Rounded Rectangle 81"/>
            <p:cNvSpPr/>
            <p:nvPr/>
          </p:nvSpPr>
          <p:spPr>
            <a:xfrm>
              <a:off x="2863454" y="629612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822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208318" cy="4758723"/>
            <a:chOff x="1443716" y="1561926"/>
            <a:chExt cx="1208318" cy="4758723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8173" y="5176987"/>
              <a:ext cx="1043861" cy="114366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5853734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30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5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30 x 5 = 150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441404" y="1569120"/>
            <a:ext cx="1215127" cy="4382519"/>
            <a:chOff x="2675995" y="2130494"/>
            <a:chExt cx="1215127" cy="4382519"/>
          </a:xfrm>
        </p:grpSpPr>
        <p:grpSp>
          <p:nvGrpSpPr>
            <p:cNvPr id="63" name="Group 62"/>
            <p:cNvGrpSpPr/>
            <p:nvPr/>
          </p:nvGrpSpPr>
          <p:grpSpPr>
            <a:xfrm>
              <a:off x="2675995" y="2130494"/>
              <a:ext cx="1075969" cy="3328453"/>
              <a:chOff x="6801792" y="1219025"/>
              <a:chExt cx="1065425" cy="4905375"/>
            </a:xfrm>
          </p:grpSpPr>
          <p:sp>
            <p:nvSpPr>
              <p:cNvPr id="64" name="Freeform 63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65" name="Group 64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66" name="Trapezoid 65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Trapezoid 66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Oval 67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Oval 68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47261" y="5369351"/>
              <a:ext cx="1043861" cy="1143662"/>
            </a:xfrm>
            <a:prstGeom prst="rect">
              <a:avLst/>
            </a:prstGeom>
          </p:spPr>
        </p:pic>
        <p:sp>
          <p:nvSpPr>
            <p:cNvPr id="74" name="Rounded Rectangle 73"/>
            <p:cNvSpPr/>
            <p:nvPr/>
          </p:nvSpPr>
          <p:spPr>
            <a:xfrm>
              <a:off x="3042488" y="604609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30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3455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245250" cy="4867113"/>
            <a:chOff x="1443716" y="1561926"/>
            <a:chExt cx="1245250" cy="4867113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3361" y="5162949"/>
              <a:ext cx="1155605" cy="1266090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91469" y="5855200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40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4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40 x 4 = 160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1443236" y="1561926"/>
            <a:ext cx="1260873" cy="4724748"/>
            <a:chOff x="2861304" y="2494289"/>
            <a:chExt cx="1260873" cy="4724748"/>
          </a:xfrm>
        </p:grpSpPr>
        <p:grpSp>
          <p:nvGrpSpPr>
            <p:cNvPr id="75" name="Group 74"/>
            <p:cNvGrpSpPr/>
            <p:nvPr/>
          </p:nvGrpSpPr>
          <p:grpSpPr>
            <a:xfrm>
              <a:off x="2861304" y="2494289"/>
              <a:ext cx="1075969" cy="3546594"/>
              <a:chOff x="6801792" y="1219025"/>
              <a:chExt cx="1065425" cy="4905375"/>
            </a:xfrm>
          </p:grpSpPr>
          <p:sp>
            <p:nvSpPr>
              <p:cNvPr id="83" name="Freeform 8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85" name="Trapezoid 8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6572" y="5952947"/>
              <a:ext cx="1155605" cy="1266090"/>
            </a:xfrm>
            <a:prstGeom prst="rect">
              <a:avLst/>
            </a:prstGeom>
          </p:spPr>
        </p:pic>
        <p:sp>
          <p:nvSpPr>
            <p:cNvPr id="79" name="Rounded Rectangle 78"/>
            <p:cNvSpPr/>
            <p:nvPr/>
          </p:nvSpPr>
          <p:spPr>
            <a:xfrm>
              <a:off x="3224680" y="6645198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40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213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309251" cy="4988181"/>
            <a:chOff x="1443716" y="1561926"/>
            <a:chExt cx="1309251" cy="498818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7" y="5185275"/>
              <a:ext cx="1245730" cy="136483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803400" y="6026321"/>
              <a:ext cx="653404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50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3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3583920" y="3737187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50 x 3 = </a:t>
            </a:r>
            <a:r>
              <a:rPr lang="sr-Latn-RS" sz="4000" b="1">
                <a:solidFill>
                  <a:schemeClr val="tx1"/>
                </a:solidFill>
                <a:latin typeface="Garamond" pitchFamily="18" charset="0"/>
              </a:rPr>
              <a:t>150</a:t>
            </a:r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 g/cm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455917" y="1561926"/>
            <a:ext cx="1307511" cy="4869626"/>
            <a:chOff x="2669845" y="1561925"/>
            <a:chExt cx="1307511" cy="4869626"/>
          </a:xfrm>
        </p:grpSpPr>
        <p:grpSp>
          <p:nvGrpSpPr>
            <p:cNvPr id="75" name="Group 74"/>
            <p:cNvGrpSpPr/>
            <p:nvPr/>
          </p:nvGrpSpPr>
          <p:grpSpPr>
            <a:xfrm>
              <a:off x="2669845" y="1561925"/>
              <a:ext cx="1075969" cy="3612975"/>
              <a:chOff x="6801792" y="1219025"/>
              <a:chExt cx="1065425" cy="4905375"/>
            </a:xfrm>
          </p:grpSpPr>
          <p:sp>
            <p:nvSpPr>
              <p:cNvPr id="83" name="Freeform 8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4" name="Group 8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85" name="Trapezoid 8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Trapezoid 8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Oval 8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Oval 8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Oval 8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13" name="Group 12"/>
            <p:cNvGrpSpPr/>
            <p:nvPr/>
          </p:nvGrpSpPr>
          <p:grpSpPr>
            <a:xfrm>
              <a:off x="2731626" y="5066719"/>
              <a:ext cx="1245730" cy="1364832"/>
              <a:chOff x="4471740" y="5007468"/>
              <a:chExt cx="1245730" cy="1364832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71740" y="5007468"/>
                <a:ext cx="1245730" cy="1364832"/>
              </a:xfrm>
              <a:prstGeom prst="rect">
                <a:avLst/>
              </a:prstGeom>
            </p:spPr>
          </p:pic>
          <p:sp>
            <p:nvSpPr>
              <p:cNvPr id="36" name="Rounded Rectangle 35"/>
              <p:cNvSpPr/>
              <p:nvPr/>
            </p:nvSpPr>
            <p:spPr>
              <a:xfrm>
                <a:off x="4767903" y="5848514"/>
                <a:ext cx="653404" cy="343290"/>
              </a:xfrm>
              <a:prstGeom prst="round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sr-Latn-RS">
                    <a:solidFill>
                      <a:schemeClr val="bg1"/>
                    </a:solidFill>
                    <a:latin typeface="Garamond" pitchFamily="18" charset="0"/>
                  </a:rPr>
                  <a:t>50 g</a:t>
                </a:r>
                <a:endParaRPr lang="en-US">
                  <a:solidFill>
                    <a:schemeClr val="bg1"/>
                  </a:solidFill>
                  <a:latin typeface="Garamond" pitchFamily="18" charset="0"/>
                </a:endParaRPr>
              </a:p>
            </p:txBody>
          </p:sp>
        </p:grpSp>
      </p:grpSp>
      <p:grpSp>
        <p:nvGrpSpPr>
          <p:cNvPr id="28" name="Group 27"/>
          <p:cNvGrpSpPr/>
          <p:nvPr/>
        </p:nvGrpSpPr>
        <p:grpSpPr>
          <a:xfrm>
            <a:off x="3266946" y="5391007"/>
            <a:ext cx="5565555" cy="1074217"/>
            <a:chOff x="3161491" y="5234187"/>
            <a:chExt cx="5565555" cy="1074217"/>
          </a:xfrm>
        </p:grpSpPr>
        <p:grpSp>
          <p:nvGrpSpPr>
            <p:cNvPr id="129" name="Group 128"/>
            <p:cNvGrpSpPr/>
            <p:nvPr/>
          </p:nvGrpSpPr>
          <p:grpSpPr>
            <a:xfrm flipH="1">
              <a:off x="3161491" y="5234187"/>
              <a:ext cx="1774436" cy="1072364"/>
              <a:chOff x="6952610" y="5236040"/>
              <a:chExt cx="1774436" cy="10723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4" name="Flowchart: Process 133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Process 13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2" name="Flowchart: Process 13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Process 132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6952610" y="5236040"/>
              <a:ext cx="1774436" cy="1072364"/>
              <a:chOff x="6952610" y="5236040"/>
              <a:chExt cx="1774436" cy="10723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27" name="Flowchart: Process 126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Process 127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ocess 12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724777" y="5340376"/>
              <a:ext cx="2520159" cy="406739"/>
              <a:chOff x="5144654" y="5543745"/>
              <a:chExt cx="2520159" cy="4067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63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92"/>
            <p:cNvGrpSpPr/>
            <p:nvPr/>
          </p:nvGrpSpPr>
          <p:grpSpPr>
            <a:xfrm>
              <a:off x="4733015" y="5867691"/>
              <a:ext cx="2520159" cy="406739"/>
              <a:chOff x="5144654" y="5543745"/>
              <a:chExt cx="2520159" cy="40673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36" name="Rounded Rectangle 135"/>
          <p:cNvSpPr/>
          <p:nvPr/>
        </p:nvSpPr>
        <p:spPr>
          <a:xfrm>
            <a:off x="3309319" y="4592850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rgbClr val="D84256"/>
                </a:solidFill>
                <a:latin typeface="Garamond" pitchFamily="18" charset="0"/>
              </a:rPr>
              <a:t>Starling-ov zakon</a:t>
            </a:r>
            <a:endParaRPr lang="en-US" sz="36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90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76" grpId="0"/>
      <p:bldP spid="77" grpId="0"/>
      <p:bldP spid="1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66675" y="1218758"/>
            <a:ext cx="3697642" cy="34316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666750" y="258520"/>
            <a:ext cx="7877175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Neuro-mišićni preparat </a:t>
            </a: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m. gastrocnemius</a:t>
            </a: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-a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12418" y="1113954"/>
            <a:ext cx="2198242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4000" b="1">
                <a:solidFill>
                  <a:srgbClr val="D84256"/>
                </a:solidFill>
                <a:latin typeface="Garamond" pitchFamily="18" charset="0"/>
              </a:rPr>
              <a:t>A = F x s</a:t>
            </a:r>
            <a:endParaRPr lang="en-US" sz="4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5212418" y="1724945"/>
            <a:ext cx="3168102" cy="1355605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A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mišićni rad (g/cm)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F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opterećenje (g)</a:t>
            </a:r>
          </a:p>
          <a:p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–</a:t>
            </a:r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 </a:t>
            </a:r>
            <a:r>
              <a:rPr lang="sr-Latn-RS" sz="2400">
                <a:solidFill>
                  <a:srgbClr val="D84256"/>
                </a:solidFill>
                <a:latin typeface="Garamond" pitchFamily="18" charset="0"/>
              </a:rPr>
              <a:t>skraćenje (cm)</a:t>
            </a:r>
            <a:endParaRPr lang="en-US" sz="240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1443716" y="1561926"/>
            <a:ext cx="1309251" cy="4988181"/>
            <a:chOff x="1443716" y="1561926"/>
            <a:chExt cx="1309251" cy="4988181"/>
          </a:xfrm>
        </p:grpSpPr>
        <p:grpSp>
          <p:nvGrpSpPr>
            <p:cNvPr id="2" name="Group 1"/>
            <p:cNvGrpSpPr/>
            <p:nvPr/>
          </p:nvGrpSpPr>
          <p:grpSpPr>
            <a:xfrm>
              <a:off x="1443716" y="1561926"/>
              <a:ext cx="1075969" cy="3686349"/>
              <a:chOff x="6801792" y="1219025"/>
              <a:chExt cx="1065425" cy="4905375"/>
            </a:xfrm>
          </p:grpSpPr>
          <p:sp>
            <p:nvSpPr>
              <p:cNvPr id="3" name="Freeform 2"/>
              <p:cNvSpPr/>
              <p:nvPr/>
            </p:nvSpPr>
            <p:spPr>
              <a:xfrm rot="3155024">
                <a:off x="6940699" y="1604296"/>
                <a:ext cx="383220" cy="661033"/>
              </a:xfrm>
              <a:custGeom>
                <a:avLst/>
                <a:gdLst>
                  <a:gd name="connsiteX0" fmla="*/ 340822 w 340822"/>
                  <a:gd name="connsiteY0" fmla="*/ 0 h 440574"/>
                  <a:gd name="connsiteX1" fmla="*/ 191193 w 340822"/>
                  <a:gd name="connsiteY1" fmla="*/ 166254 h 440574"/>
                  <a:gd name="connsiteX2" fmla="*/ 0 w 340822"/>
                  <a:gd name="connsiteY2" fmla="*/ 440574 h 44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0822" h="440574">
                    <a:moveTo>
                      <a:pt x="340822" y="0"/>
                    </a:moveTo>
                    <a:cubicBezTo>
                      <a:pt x="294409" y="46412"/>
                      <a:pt x="247997" y="92825"/>
                      <a:pt x="191193" y="166254"/>
                    </a:cubicBezTo>
                    <a:cubicBezTo>
                      <a:pt x="134389" y="239683"/>
                      <a:pt x="67194" y="340128"/>
                      <a:pt x="0" y="440574"/>
                    </a:cubicBezTo>
                  </a:path>
                </a:pathLst>
              </a:custGeom>
              <a:noFill/>
              <a:ln w="5715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" name="Group 3"/>
              <p:cNvGrpSpPr/>
              <p:nvPr/>
            </p:nvGrpSpPr>
            <p:grpSpPr>
              <a:xfrm>
                <a:off x="7095692" y="1219025"/>
                <a:ext cx="771525" cy="4905375"/>
                <a:chOff x="5819775" y="1152525"/>
                <a:chExt cx="771525" cy="4905375"/>
              </a:xfrm>
            </p:grpSpPr>
            <p:sp>
              <p:nvSpPr>
                <p:cNvPr id="5" name="Trapezoid 4"/>
                <p:cNvSpPr/>
                <p:nvPr/>
              </p:nvSpPr>
              <p:spPr>
                <a:xfrm rot="10800000">
                  <a:off x="6095999" y="5105400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" name="Trapezoid 5"/>
                <p:cNvSpPr/>
                <p:nvPr/>
              </p:nvSpPr>
              <p:spPr>
                <a:xfrm>
                  <a:off x="6095999" y="1152525"/>
                  <a:ext cx="219075" cy="952500"/>
                </a:xfrm>
                <a:prstGeom prst="trapezoid">
                  <a:avLst/>
                </a:prstGeom>
                <a:solidFill>
                  <a:srgbClr val="FDC17F"/>
                </a:solidFill>
                <a:ln>
                  <a:solidFill>
                    <a:srgbClr val="FDC17F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" name="Oval 6"/>
                <p:cNvSpPr/>
                <p:nvPr/>
              </p:nvSpPr>
              <p:spPr>
                <a:xfrm>
                  <a:off x="5819775" y="1628775"/>
                  <a:ext cx="771525" cy="3952875"/>
                </a:xfrm>
                <a:prstGeom prst="ellipse">
                  <a:avLst/>
                </a:prstGeom>
                <a:solidFill>
                  <a:srgbClr val="E74E10"/>
                </a:solidFill>
                <a:ln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" name="Oval 7"/>
                <p:cNvSpPr/>
                <p:nvPr/>
              </p:nvSpPr>
              <p:spPr>
                <a:xfrm>
                  <a:off x="5960002" y="1903412"/>
                  <a:ext cx="491067" cy="3403600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" name="Oval 8"/>
                <p:cNvSpPr/>
                <p:nvPr/>
              </p:nvSpPr>
              <p:spPr>
                <a:xfrm>
                  <a:off x="6079526" y="2295828"/>
                  <a:ext cx="252018" cy="2672253"/>
                </a:xfrm>
                <a:prstGeom prst="ellipse">
                  <a:avLst/>
                </a:prstGeom>
                <a:solidFill>
                  <a:srgbClr val="E74E10"/>
                </a:solidFill>
                <a:ln w="28575">
                  <a:solidFill>
                    <a:srgbClr val="8C291C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" name="Rectangle 9"/>
                <p:cNvSpPr/>
                <p:nvPr/>
              </p:nvSpPr>
              <p:spPr>
                <a:xfrm>
                  <a:off x="6129110" y="1858014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" name="Rectangle 10"/>
                <p:cNvSpPr/>
                <p:nvPr/>
              </p:nvSpPr>
              <p:spPr>
                <a:xfrm>
                  <a:off x="6125196" y="4752911"/>
                  <a:ext cx="160678" cy="651861"/>
                </a:xfrm>
                <a:prstGeom prst="rect">
                  <a:avLst/>
                </a:prstGeom>
                <a:solidFill>
                  <a:srgbClr val="E74E10"/>
                </a:solidFill>
                <a:ln>
                  <a:solidFill>
                    <a:srgbClr val="E74E1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7237" y="5185275"/>
              <a:ext cx="1245730" cy="1364832"/>
            </a:xfrm>
            <a:prstGeom prst="rect">
              <a:avLst/>
            </a:prstGeom>
          </p:spPr>
        </p:pic>
        <p:sp>
          <p:nvSpPr>
            <p:cNvPr id="58" name="Rounded Rectangle 57"/>
            <p:cNvSpPr/>
            <p:nvPr/>
          </p:nvSpPr>
          <p:spPr>
            <a:xfrm>
              <a:off x="1758827" y="6026321"/>
              <a:ext cx="716285" cy="343290"/>
            </a:xfrm>
            <a:prstGeom prst="round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sr-Latn-RS">
                  <a:solidFill>
                    <a:schemeClr val="bg1"/>
                  </a:solidFill>
                  <a:latin typeface="Garamond" pitchFamily="18" charset="0"/>
                </a:rPr>
                <a:t>250 g</a:t>
              </a:r>
              <a:endParaRPr lang="en-US">
                <a:solidFill>
                  <a:schemeClr val="bg1"/>
                </a:solidFill>
                <a:latin typeface="Garamond" pitchFamily="18" charset="0"/>
              </a:endParaRPr>
            </a:p>
          </p:txBody>
        </p:sp>
      </p:grpSp>
      <p:sp>
        <p:nvSpPr>
          <p:cNvPr id="61" name="Lightning Bolt 60"/>
          <p:cNvSpPr/>
          <p:nvPr/>
        </p:nvSpPr>
        <p:spPr>
          <a:xfrm rot="19235087">
            <a:off x="821748" y="16697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845437" y="5330582"/>
            <a:ext cx="6093419" cy="1074217"/>
            <a:chOff x="3036268" y="5271477"/>
            <a:chExt cx="6093419" cy="1074217"/>
          </a:xfrm>
        </p:grpSpPr>
        <p:grpSp>
          <p:nvGrpSpPr>
            <p:cNvPr id="129" name="Group 128"/>
            <p:cNvGrpSpPr/>
            <p:nvPr/>
          </p:nvGrpSpPr>
          <p:grpSpPr>
            <a:xfrm flipH="1">
              <a:off x="3036268" y="5273330"/>
              <a:ext cx="1774436" cy="1072364"/>
              <a:chOff x="6952610" y="5236040"/>
              <a:chExt cx="1774436" cy="1072364"/>
            </a:xfrm>
          </p:grpSpPr>
          <p:grpSp>
            <p:nvGrpSpPr>
              <p:cNvPr id="130" name="Group 129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4" name="Flowchart: Process 133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Flowchart: Process 13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1" name="Group 130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32" name="Flowchart: Process 13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Flowchart: Process 132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7" name="Group 26"/>
            <p:cNvGrpSpPr/>
            <p:nvPr/>
          </p:nvGrpSpPr>
          <p:grpSpPr>
            <a:xfrm>
              <a:off x="7355251" y="5271477"/>
              <a:ext cx="1774436" cy="1072364"/>
              <a:chOff x="6952610" y="5236040"/>
              <a:chExt cx="1774436" cy="1072364"/>
            </a:xfrm>
          </p:grpSpPr>
          <p:grpSp>
            <p:nvGrpSpPr>
              <p:cNvPr id="126" name="Group 125"/>
              <p:cNvGrpSpPr/>
              <p:nvPr/>
            </p:nvGrpSpPr>
            <p:grpSpPr>
              <a:xfrm>
                <a:off x="6952610" y="5770369"/>
                <a:ext cx="1774436" cy="538035"/>
                <a:chOff x="7017095" y="4593603"/>
                <a:chExt cx="1774436" cy="538035"/>
              </a:xfrm>
            </p:grpSpPr>
            <p:sp>
              <p:nvSpPr>
                <p:cNvPr id="127" name="Flowchart: Process 126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Flowchart: Process 127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6952610" y="5236040"/>
                <a:ext cx="1774436" cy="538035"/>
                <a:chOff x="7017095" y="4593603"/>
                <a:chExt cx="1774436" cy="538035"/>
              </a:xfrm>
            </p:grpSpPr>
            <p:sp>
              <p:nvSpPr>
                <p:cNvPr id="22" name="Flowchart: Process 21"/>
                <p:cNvSpPr/>
                <p:nvPr/>
              </p:nvSpPr>
              <p:spPr>
                <a:xfrm>
                  <a:off x="7058786" y="4593603"/>
                  <a:ext cx="1732745" cy="538035"/>
                </a:xfrm>
                <a:prstGeom prst="flowChartProcess">
                  <a:avLst/>
                </a:prstGeom>
                <a:noFill/>
                <a:ln w="57150">
                  <a:solidFill>
                    <a:srgbClr val="D84256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Flowchart: Process 124"/>
                <p:cNvSpPr/>
                <p:nvPr/>
              </p:nvSpPr>
              <p:spPr>
                <a:xfrm>
                  <a:off x="7017095" y="4621847"/>
                  <a:ext cx="166831" cy="48007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1" name="Group 20"/>
            <p:cNvGrpSpPr/>
            <p:nvPr/>
          </p:nvGrpSpPr>
          <p:grpSpPr>
            <a:xfrm>
              <a:off x="4822280" y="5379638"/>
              <a:ext cx="2520159" cy="406739"/>
              <a:chOff x="5144654" y="5543745"/>
              <a:chExt cx="2520159" cy="406739"/>
            </a:xfrm>
          </p:grpSpPr>
          <p:cxnSp>
            <p:nvCxnSpPr>
              <p:cNvPr id="16" name="Straight Connector 15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20" name="Group 19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9" name="Group 18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8" name="Group 17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7" name="Oval 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3" name="Oval 4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45" name="Group 44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46" name="Oval 45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47" name="Oval 46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52" name="Group 5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53" name="Group 5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2" name="Oval 6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63" name="Oval 62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54" name="Group 5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57" name="Oval 5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59" name="Oval 58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64" name="Group 63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65" name="Group 64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73" name="Group 7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2" name="Oval 81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2" name="Oval 9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74" name="Group 7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80" name="Oval 79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81" name="Oval 80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66" name="Group 65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67" name="Group 66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71" name="Oval 7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2" name="Oval 7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68" name="Group 67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69" name="Oval 6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70" name="Oval 6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  <p:grpSp>
          <p:nvGrpSpPr>
            <p:cNvPr id="93" name="Group 92"/>
            <p:cNvGrpSpPr/>
            <p:nvPr/>
          </p:nvGrpSpPr>
          <p:grpSpPr>
            <a:xfrm>
              <a:off x="4830518" y="5906953"/>
              <a:ext cx="2520159" cy="406739"/>
              <a:chOff x="5144654" y="5543745"/>
              <a:chExt cx="2520159" cy="406739"/>
            </a:xfrm>
          </p:grpSpPr>
          <p:cxnSp>
            <p:nvCxnSpPr>
              <p:cNvPr id="94" name="Straight Connector 93"/>
              <p:cNvCxnSpPr/>
              <p:nvPr/>
            </p:nvCxnSpPr>
            <p:spPr>
              <a:xfrm>
                <a:off x="5338364" y="5714265"/>
                <a:ext cx="2140299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5" name="Group 94"/>
              <p:cNvGrpSpPr/>
              <p:nvPr/>
            </p:nvGrpSpPr>
            <p:grpSpPr>
              <a:xfrm>
                <a:off x="5144654" y="5543745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111" name="Group 110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9" name="Group 11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3" name="Oval 12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4" name="Oval 12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20" name="Group 11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21" name="Oval 12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22" name="Oval 12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112" name="Group 111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13" name="Group 112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7" name="Oval 11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8" name="Oval 11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14" name="Group 113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15" name="Oval 114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6" name="Oval 115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  <p:grpSp>
            <p:nvGrpSpPr>
              <p:cNvPr id="96" name="Group 95"/>
              <p:cNvGrpSpPr/>
              <p:nvPr/>
            </p:nvGrpSpPr>
            <p:grpSpPr>
              <a:xfrm flipH="1">
                <a:off x="6796469" y="5549544"/>
                <a:ext cx="868344" cy="400940"/>
                <a:chOff x="5144654" y="5543745"/>
                <a:chExt cx="868344" cy="400940"/>
              </a:xfrm>
            </p:grpSpPr>
            <p:grpSp>
              <p:nvGrpSpPr>
                <p:cNvPr id="97" name="Group 96"/>
                <p:cNvGrpSpPr/>
                <p:nvPr/>
              </p:nvGrpSpPr>
              <p:grpSpPr>
                <a:xfrm>
                  <a:off x="5144654" y="5549510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105" name="Group 104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9" name="Oval 108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10" name="Oval 109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6" name="Group 105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7" name="Oval 106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8" name="Oval 107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  <p:grpSp>
              <p:nvGrpSpPr>
                <p:cNvPr id="98" name="Group 97"/>
                <p:cNvGrpSpPr/>
                <p:nvPr/>
              </p:nvGrpSpPr>
              <p:grpSpPr>
                <a:xfrm>
                  <a:off x="5541817" y="5543745"/>
                  <a:ext cx="471181" cy="395175"/>
                  <a:chOff x="5144654" y="5549510"/>
                  <a:chExt cx="471181" cy="395175"/>
                </a:xfrm>
              </p:grpSpPr>
              <p:grpSp>
                <p:nvGrpSpPr>
                  <p:cNvPr id="99" name="Group 98"/>
                  <p:cNvGrpSpPr/>
                  <p:nvPr/>
                </p:nvGrpSpPr>
                <p:grpSpPr>
                  <a:xfrm>
                    <a:off x="5144654" y="5549510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3" name="Oval 102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4" name="Oval 103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  <p:grpSp>
                <p:nvGrpSpPr>
                  <p:cNvPr id="100" name="Group 99"/>
                  <p:cNvGrpSpPr/>
                  <p:nvPr/>
                </p:nvGrpSpPr>
                <p:grpSpPr>
                  <a:xfrm>
                    <a:off x="5343617" y="5556151"/>
                    <a:ext cx="272218" cy="388534"/>
                    <a:chOff x="5144654" y="5549510"/>
                    <a:chExt cx="272218" cy="388534"/>
                  </a:xfrm>
                </p:grpSpPr>
                <p:sp>
                  <p:nvSpPr>
                    <p:cNvPr id="101" name="Oval 100"/>
                    <p:cNvSpPr/>
                    <p:nvPr/>
                  </p:nvSpPr>
                  <p:spPr>
                    <a:xfrm rot="2440110">
                      <a:off x="5144654" y="5549510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102" name="Oval 101"/>
                    <p:cNvSpPr/>
                    <p:nvPr/>
                  </p:nvSpPr>
                  <p:spPr>
                    <a:xfrm rot="18766344">
                      <a:off x="5150266" y="5738854"/>
                      <a:ext cx="272218" cy="126162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p:sp>
        <p:nvSpPr>
          <p:cNvPr id="151" name="Rounded Rectangle 150"/>
          <p:cNvSpPr/>
          <p:nvPr/>
        </p:nvSpPr>
        <p:spPr>
          <a:xfrm>
            <a:off x="325003" y="4971281"/>
            <a:ext cx="1148588" cy="60433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sr-Latn-RS" sz="3200" b="1">
                <a:solidFill>
                  <a:srgbClr val="D84256"/>
                </a:solidFill>
                <a:latin typeface="Garamond" pitchFamily="18" charset="0"/>
              </a:rPr>
              <a:t>0 cm</a:t>
            </a:r>
            <a:endParaRPr lang="en-US" sz="320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53" name="Rounded Rectangle 152"/>
          <p:cNvSpPr/>
          <p:nvPr/>
        </p:nvSpPr>
        <p:spPr>
          <a:xfrm>
            <a:off x="3309319" y="4592850"/>
            <a:ext cx="5248581" cy="552776"/>
          </a:xfrm>
          <a:prstGeom prst="round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3600" b="1">
                <a:solidFill>
                  <a:srgbClr val="D84256"/>
                </a:solidFill>
                <a:latin typeface="Garamond" pitchFamily="18" charset="0"/>
              </a:rPr>
              <a:t>Starling-ov zakon</a:t>
            </a:r>
            <a:endParaRPr lang="en-US" sz="3600" b="1" dirty="0">
              <a:solidFill>
                <a:srgbClr val="D84256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46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151" grpId="0"/>
      <p:bldP spid="15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1"/>
            <a:ext cx="9144000" cy="6858000"/>
            <a:chOff x="0" y="1"/>
            <a:chExt cx="9144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"/>
              <a:ext cx="9144000" cy="6858000"/>
            </a:xfrm>
            <a:prstGeom prst="rect">
              <a:avLst/>
            </a:prstGeom>
          </p:spPr>
        </p:pic>
        <p:cxnSp>
          <p:nvCxnSpPr>
            <p:cNvPr id="6" name="Straight Arrow Connector 5"/>
            <p:cNvCxnSpPr/>
            <p:nvPr/>
          </p:nvCxnSpPr>
          <p:spPr>
            <a:xfrm flipH="1">
              <a:off x="4572000" y="1819184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215381" y="3289437"/>
              <a:ext cx="107224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Kost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589100" y="159281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Epimizijum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H="1">
              <a:off x="4814543" y="2735493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5701014" y="2045978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Perimizijum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92400" y="1096537"/>
              <a:ext cx="12957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Tetiva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H="1">
              <a:off x="751502" y="1384309"/>
              <a:ext cx="1340898" cy="38831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 flipH="1">
              <a:off x="3777290" y="1259523"/>
              <a:ext cx="794710" cy="4274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4572000" y="103284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Krvni sudovi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831643" y="250764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Endomizijum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1" name="Straight Arrow Connector 20"/>
            <p:cNvCxnSpPr/>
            <p:nvPr/>
          </p:nvCxnSpPr>
          <p:spPr>
            <a:xfrm flipH="1">
              <a:off x="4683914" y="2267890"/>
              <a:ext cx="1017100" cy="8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24" idx="2"/>
            </p:cNvCxnSpPr>
            <p:nvPr/>
          </p:nvCxnSpPr>
          <p:spPr>
            <a:xfrm>
              <a:off x="6262007" y="3490856"/>
              <a:ext cx="5784" cy="92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5135319" y="3029191"/>
              <a:ext cx="22533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Mišićno vlakno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106867" y="5730947"/>
              <a:ext cx="14369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Miofibril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V="1">
              <a:off x="6825327" y="4805306"/>
              <a:ext cx="5784" cy="9256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" name="Picture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054" y="760777"/>
            <a:ext cx="4816584" cy="5980650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352675" y="258520"/>
            <a:ext cx="4533899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Građa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531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002" y="1952624"/>
            <a:ext cx="6625997" cy="4905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11" y="2066925"/>
            <a:ext cx="2610980" cy="4467224"/>
          </a:xfrm>
          <a:prstGeom prst="rect">
            <a:avLst/>
          </a:prstGeom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518002" y="258520"/>
            <a:ext cx="413997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1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Atrophia</a:t>
            </a:r>
            <a:r>
              <a:rPr kumimoji="0" lang="sr-Latn-RS" sz="3200" b="1" i="1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neuropatica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9545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996952"/>
            <a:ext cx="5124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5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anose="02020404030301010803" pitchFamily="18" charset="0"/>
                <a:ea typeface="+mn-ea"/>
                <a:cs typeface="+mn-cs"/>
              </a:rPr>
              <a:t>Hvala na pažnji!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anose="02020404030301010803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990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6843" y="3046126"/>
            <a:ext cx="5006516" cy="3697574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10994" y="2205829"/>
            <a:ext cx="2840986" cy="3626360"/>
            <a:chOff x="981837" y="2164840"/>
            <a:chExt cx="2840986" cy="3626360"/>
          </a:xfrm>
        </p:grpSpPr>
        <p:grpSp>
          <p:nvGrpSpPr>
            <p:cNvPr id="6" name="Group 5"/>
            <p:cNvGrpSpPr/>
            <p:nvPr/>
          </p:nvGrpSpPr>
          <p:grpSpPr>
            <a:xfrm>
              <a:off x="981837" y="2164840"/>
              <a:ext cx="2840986" cy="3626360"/>
              <a:chOff x="829437" y="2288665"/>
              <a:chExt cx="2840986" cy="362636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701" y="2383915"/>
                <a:ext cx="1117722" cy="2054735"/>
              </a:xfrm>
              <a:prstGeom prst="rect">
                <a:avLst/>
              </a:prstGeom>
            </p:spPr>
          </p:pic>
          <p:pic>
            <p:nvPicPr>
              <p:cNvPr id="5" name="Picture 4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29437" y="2288665"/>
                <a:ext cx="1418428" cy="3626360"/>
              </a:xfrm>
              <a:prstGeom prst="rect">
                <a:avLst/>
              </a:prstGeom>
            </p:spPr>
          </p:pic>
        </p:grpSp>
        <p:cxnSp>
          <p:nvCxnSpPr>
            <p:cNvPr id="8" name="Straight Arrow Connector 7"/>
            <p:cNvCxnSpPr/>
            <p:nvPr/>
          </p:nvCxnSpPr>
          <p:spPr>
            <a:xfrm flipV="1">
              <a:off x="1314450" y="2552700"/>
              <a:ext cx="0" cy="904875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1314450" y="3978020"/>
              <a:ext cx="0" cy="904875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 flipV="1">
              <a:off x="2918525" y="3704514"/>
              <a:ext cx="0" cy="547011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>
              <a:off x="2918525" y="2552700"/>
              <a:ext cx="0" cy="547011"/>
            </a:xfrm>
            <a:prstGeom prst="straightConnector1">
              <a:avLst/>
            </a:prstGeom>
            <a:ln w="28575">
              <a:solidFill>
                <a:srgbClr val="D8425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ounded Rectangle 14"/>
          <p:cNvSpPr/>
          <p:nvPr/>
        </p:nvSpPr>
        <p:spPr>
          <a:xfrm>
            <a:off x="914400" y="1377495"/>
            <a:ext cx="2437580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Elastičnost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3446" y="1377495"/>
            <a:ext cx="2474858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Razdražljivost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5341702"/>
            <a:ext cx="3974042" cy="198702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0106">
            <a:off x="6705574" y="2028123"/>
            <a:ext cx="1353362" cy="12750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981" y="5537200"/>
            <a:ext cx="1332930" cy="120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147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0844"/>
            <a:ext cx="4957205" cy="1797519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338923" y="1377495"/>
            <a:ext cx="2437580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Kontraktilnost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Osobine skeletnih mišića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17" y="3993501"/>
            <a:ext cx="4651173" cy="27102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31519" y="6316744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Sarkomera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1413" y="1930844"/>
            <a:ext cx="2340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Tanki filamenti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pic>
        <p:nvPicPr>
          <p:cNvPr id="11" name="Picture 4" descr="D:\ljuba\das\FIZIOLOGIJA\prag\contraction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69356" y="4482872"/>
            <a:ext cx="3463038" cy="17315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21666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51521" y="986923"/>
            <a:ext cx="7757998" cy="5871077"/>
            <a:chOff x="751521" y="986923"/>
            <a:chExt cx="7757998" cy="587107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86923"/>
              <a:ext cx="7591911" cy="5871077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3413666" y="3004377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62C56F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62C56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503723" y="2039951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ED1D25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ED1D25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556874" y="629808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0484F"/>
                  </a:solidFill>
                  <a:latin typeface="Garamond" panose="02020404030301010803" pitchFamily="18" charset="0"/>
                </a:rPr>
                <a:t>Mišić</a:t>
              </a:r>
              <a:endParaRPr lang="sr-Latn-RS" sz="2800" b="1">
                <a:solidFill>
                  <a:srgbClr val="F0484F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51521" y="1624452"/>
              <a:ext cx="1799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0484F"/>
                  </a:solidFill>
                  <a:latin typeface="Garamond" panose="02020404030301010803" pitchFamily="18" charset="0"/>
                </a:rPr>
                <a:t>Kičmena moždina</a:t>
              </a:r>
              <a:endParaRPr lang="sr-Latn-RS" sz="2800" b="1">
                <a:solidFill>
                  <a:srgbClr val="F0484F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Motorna jedinica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27183" y="917045"/>
            <a:ext cx="8010397" cy="5842703"/>
            <a:chOff x="127183" y="917045"/>
            <a:chExt cx="8010397" cy="5842703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17045"/>
              <a:ext cx="7219972" cy="5842703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127183" y="2501616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27183" y="293202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27183" y="3309100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Neuron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5005058" y="4489437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Motorna jedinica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5058" y="4932815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Motorna jedinica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05058" y="5376193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Motorna jedinica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5669" y="1152737"/>
            <a:ext cx="7963850" cy="5252666"/>
            <a:chOff x="545669" y="1152737"/>
            <a:chExt cx="7963850" cy="525266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9773" y="3476072"/>
              <a:ext cx="2384469" cy="2236038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8802" y="1152737"/>
              <a:ext cx="2342693" cy="4626610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545669" y="5943738"/>
              <a:ext cx="34739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1 motoneuron – 5 miocita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658896" y="5943737"/>
              <a:ext cx="3850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D84256"/>
                  </a:solidFill>
                  <a:latin typeface="Garamond" panose="02020404030301010803" pitchFamily="18" charset="0"/>
                </a:rPr>
                <a:t>1 motoneuron – 500 miocita</a:t>
              </a:r>
              <a:endParaRPr lang="sr-Latn-RS" sz="2800" b="1">
                <a:solidFill>
                  <a:srgbClr val="D84256"/>
                </a:solidFill>
                <a:latin typeface="Garamond" panose="02020404030301010803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1792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2114551" y="258520"/>
            <a:ext cx="4886324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Motorna jedinica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27183" y="917045"/>
            <a:ext cx="8010397" cy="5842703"/>
            <a:chOff x="127183" y="917045"/>
            <a:chExt cx="8010397" cy="584270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7608" y="917045"/>
              <a:ext cx="7219972" cy="5842703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127183" y="2501616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Neuron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27183" y="2932023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Neuron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27183" y="3309100"/>
              <a:ext cx="198736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Neuron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005058" y="4223470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Motorna jedinica 1</a:t>
              </a:r>
              <a:endParaRPr lang="sr-Latn-RS" sz="28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005058" y="4994358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27719B"/>
                  </a:solidFill>
                  <a:latin typeface="Garamond" panose="02020404030301010803" pitchFamily="18" charset="0"/>
                </a:rPr>
                <a:t>Motorna jedinica 2</a:t>
              </a:r>
              <a:endParaRPr lang="sr-Latn-RS" sz="2800" b="1">
                <a:solidFill>
                  <a:srgbClr val="27719B"/>
                </a:solidFill>
                <a:latin typeface="Garamond" panose="02020404030301010803" pitchFamily="18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005058" y="5749418"/>
              <a:ext cx="26282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8C291C"/>
                  </a:solidFill>
                  <a:latin typeface="Garamond" panose="02020404030301010803" pitchFamily="18" charset="0"/>
                </a:rPr>
                <a:t>Motorna jedinica 3</a:t>
              </a:r>
              <a:endParaRPr lang="sr-Latn-RS" sz="2800" b="1">
                <a:solidFill>
                  <a:srgbClr val="8C291C"/>
                </a:solidFill>
                <a:latin typeface="Garamond" panose="02020404030301010803" pitchFamily="18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1120867" y="917045"/>
            <a:ext cx="7252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Motorna jedinica se ponaša po zakonu sve ili ništa!</a:t>
            </a:r>
          </a:p>
          <a:p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(Na pražni nadražaj reaguje maksimalnom kontrakcijom)</a:t>
            </a:r>
            <a:endParaRPr lang="sr-Latn-RS" sz="28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20867" y="1878367"/>
            <a:ext cx="67914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Kako se ponaša mišić kao celina?</a:t>
            </a:r>
          </a:p>
        </p:txBody>
      </p:sp>
    </p:spTree>
    <p:extLst>
      <p:ext uri="{BB962C8B-B14F-4D97-AF65-F5344CB8AC3E}">
        <p14:creationId xmlns:p14="http://schemas.microsoft.com/office/powerpoint/2010/main" val="3417642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73" y="791920"/>
            <a:ext cx="7219972" cy="584270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553952" y="2376491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Neuron 1</a:t>
            </a:r>
            <a:endParaRPr lang="sr-Latn-RS" sz="2800" b="1">
              <a:solidFill>
                <a:srgbClr val="F37047"/>
              </a:solidFill>
              <a:latin typeface="Garamond" panose="020204040303010108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553952" y="2806898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Neuron 2</a:t>
            </a:r>
            <a:endParaRPr lang="sr-Latn-RS" sz="2800" b="1">
              <a:solidFill>
                <a:srgbClr val="27719B"/>
              </a:solidFill>
              <a:latin typeface="Garamond" panose="020204040303010108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553952" y="3183975"/>
            <a:ext cx="19873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Neuron 3</a:t>
            </a:r>
            <a:endParaRPr lang="sr-Latn-RS" sz="2800" b="1">
              <a:solidFill>
                <a:srgbClr val="8C291C"/>
              </a:solidFill>
              <a:latin typeface="Garamond" panose="020204040303010108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97352" y="4038236"/>
            <a:ext cx="28419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Motorna jedinica 1 </a:t>
            </a:r>
          </a:p>
          <a:p>
            <a:r>
              <a:rPr lang="sr-Latn-RS" sz="2400" b="1">
                <a:solidFill>
                  <a:srgbClr val="F37047"/>
                </a:solidFill>
                <a:latin typeface="Garamond" panose="02020404030301010803" pitchFamily="18" charset="0"/>
              </a:rPr>
              <a:t>(-80 mV)</a:t>
            </a:r>
            <a:endParaRPr lang="sr-Latn-RS" sz="2800" b="1">
              <a:solidFill>
                <a:srgbClr val="F37047"/>
              </a:solidFill>
              <a:latin typeface="Garamond" panose="02020404030301010803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97352" y="4869233"/>
            <a:ext cx="262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Motorna jedinica 2</a:t>
            </a:r>
          </a:p>
          <a:p>
            <a:r>
              <a:rPr lang="sr-Latn-RS" sz="2400" b="1">
                <a:solidFill>
                  <a:srgbClr val="27719B"/>
                </a:solidFill>
                <a:latin typeface="Garamond" panose="02020404030301010803" pitchFamily="18" charset="0"/>
              </a:rPr>
              <a:t>(-85 mV)</a:t>
            </a:r>
            <a:endParaRPr lang="sr-Latn-RS" sz="2800" b="1">
              <a:solidFill>
                <a:srgbClr val="27719B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97352" y="5700230"/>
            <a:ext cx="26282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Motorna jedinica 3</a:t>
            </a:r>
          </a:p>
          <a:p>
            <a:r>
              <a:rPr lang="sr-Latn-RS" sz="2400" b="1">
                <a:solidFill>
                  <a:srgbClr val="8C291C"/>
                </a:solidFill>
                <a:latin typeface="Garamond" panose="02020404030301010803" pitchFamily="18" charset="0"/>
              </a:rPr>
              <a:t>(-90 mV)</a:t>
            </a:r>
            <a:endParaRPr lang="sr-Latn-RS" sz="2800" b="1">
              <a:solidFill>
                <a:srgbClr val="8C291C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7868" y="1101143"/>
            <a:ext cx="83229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Motorne jedinice imaju </a:t>
            </a:r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različiti MPM </a:t>
            </a:r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– neke su bliže, a neke dalje od </a:t>
            </a:r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praga nadražaja</a:t>
            </a:r>
            <a:r>
              <a:rPr lang="sr-Latn-RS" sz="2400">
                <a:solidFill>
                  <a:srgbClr val="D84256"/>
                </a:solidFill>
                <a:latin typeface="Garamond" panose="02020404030301010803" pitchFamily="18" charset="0"/>
              </a:rPr>
              <a:t>.</a:t>
            </a:r>
            <a:endParaRPr lang="sr-Latn-RS" sz="2000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327558" y="4222901"/>
            <a:ext cx="1179576" cy="2411934"/>
            <a:chOff x="7327558" y="4222901"/>
            <a:chExt cx="1179576" cy="2411934"/>
          </a:xfrm>
        </p:grpSpPr>
        <p:sp>
          <p:nvSpPr>
            <p:cNvPr id="12" name="TextBox 11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0,5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7520888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5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7" name="Group 16"/>
          <p:cNvGrpSpPr/>
          <p:nvPr/>
        </p:nvGrpSpPr>
        <p:grpSpPr>
          <a:xfrm>
            <a:off x="7327558" y="4218731"/>
            <a:ext cx="1179576" cy="2411934"/>
            <a:chOff x="7327558" y="4222901"/>
            <a:chExt cx="1179576" cy="2411934"/>
          </a:xfrm>
        </p:grpSpPr>
        <p:sp>
          <p:nvSpPr>
            <p:cNvPr id="18" name="TextBox 17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1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7456444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10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22" name="Group 21"/>
          <p:cNvGrpSpPr/>
          <p:nvPr/>
        </p:nvGrpSpPr>
        <p:grpSpPr>
          <a:xfrm>
            <a:off x="7327558" y="4218731"/>
            <a:ext cx="1179576" cy="2411934"/>
            <a:chOff x="7327558" y="4222901"/>
            <a:chExt cx="1179576" cy="2411934"/>
          </a:xfrm>
        </p:grpSpPr>
        <p:sp>
          <p:nvSpPr>
            <p:cNvPr id="23" name="TextBox 22"/>
            <p:cNvSpPr txBox="1"/>
            <p:nvPr/>
          </p:nvSpPr>
          <p:spPr>
            <a:xfrm>
              <a:off x="7460068" y="4222901"/>
              <a:ext cx="92180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r-Latn-RS" sz="2400" b="1">
                  <a:solidFill>
                    <a:srgbClr val="F37047"/>
                  </a:solidFill>
                  <a:latin typeface="Garamond" panose="02020404030301010803" pitchFamily="18" charset="0"/>
                </a:rPr>
                <a:t>1,5 V</a:t>
              </a:r>
              <a:endParaRPr lang="sr-Latn-RS" sz="2000" b="1">
                <a:solidFill>
                  <a:srgbClr val="F37047"/>
                </a:solidFill>
                <a:latin typeface="Garamond" panose="02020404030301010803" pitchFamily="18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7327558" y="5342483"/>
              <a:ext cx="1179576" cy="1292352"/>
              <a:chOff x="7327558" y="5342483"/>
              <a:chExt cx="1179576" cy="1292352"/>
            </a:xfrm>
          </p:grpSpPr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327558" y="5342483"/>
                <a:ext cx="1179576" cy="1292352"/>
              </a:xfrm>
              <a:prstGeom prst="rect">
                <a:avLst/>
              </a:prstGeom>
            </p:spPr>
          </p:pic>
          <p:sp>
            <p:nvSpPr>
              <p:cNvPr id="26" name="TextBox 25"/>
              <p:cNvSpPr txBox="1"/>
              <p:nvPr/>
            </p:nvSpPr>
            <p:spPr>
              <a:xfrm>
                <a:off x="7456444" y="5988659"/>
                <a:ext cx="921803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r-Latn-RS" sz="2400" b="1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15 kg</a:t>
                </a:r>
                <a:endParaRPr lang="sr-Latn-RS" sz="2000" b="1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307910" y="258520"/>
            <a:ext cx="8556171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29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Mišić</a:t>
            </a:r>
            <a:r>
              <a:rPr kumimoji="0" lang="sr-Latn-RS" sz="29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kao celina se ne ponaša po zakonu sve ili ništa</a:t>
            </a:r>
            <a:endParaRPr kumimoji="0" lang="en-US" sz="29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5699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mph" presetSubtype="0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5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mph" presetSubtype="0" repeatCount="5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5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8" grpId="2"/>
      <p:bldP spid="9" grpId="0"/>
      <p:bldP spid="9" grpId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praga nadražaja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pic>
        <p:nvPicPr>
          <p:cNvPr id="8" name="Picture 2" descr="D:\ljuba\das\FIZIOLOGIJA\prag\0401a13fi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6806" y="2472613"/>
            <a:ext cx="8616302" cy="424643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3685603" y="4595828"/>
            <a:ext cx="9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Mišić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90269" y="4134163"/>
            <a:ext cx="9983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>
                <a:solidFill>
                  <a:srgbClr val="D84256"/>
                </a:solidFill>
                <a:latin typeface="Garamond" panose="02020404030301010803" pitchFamily="18" charset="0"/>
              </a:rPr>
              <a:t>Nerv</a:t>
            </a:r>
            <a:endParaRPr lang="sr-Latn-RS" sz="2800" b="1">
              <a:solidFill>
                <a:srgbClr val="D84256"/>
              </a:solidFill>
              <a:latin typeface="Garamond" panose="02020404030301010803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939142" y="1377495"/>
            <a:ext cx="3284375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Galvanoskopska noga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cxnSp>
        <p:nvCxnSpPr>
          <p:cNvPr id="13" name="Straight Arrow Connector 12"/>
          <p:cNvCxnSpPr>
            <a:stCxn id="9" idx="2"/>
          </p:cNvCxnSpPr>
          <p:nvPr/>
        </p:nvCxnSpPr>
        <p:spPr>
          <a:xfrm>
            <a:off x="4184786" y="5057493"/>
            <a:ext cx="4659" cy="38225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10" idx="1"/>
          </p:cNvCxnSpPr>
          <p:nvPr/>
        </p:nvCxnSpPr>
        <p:spPr>
          <a:xfrm flipH="1">
            <a:off x="2939142" y="4364996"/>
            <a:ext cx="751127" cy="33144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77139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6861101" y="1219025"/>
            <a:ext cx="1006116" cy="4905375"/>
            <a:chOff x="6861101" y="1219025"/>
            <a:chExt cx="1006116" cy="4905375"/>
          </a:xfrm>
        </p:grpSpPr>
        <p:sp>
          <p:nvSpPr>
            <p:cNvPr id="21" name="Freeform 20"/>
            <p:cNvSpPr/>
            <p:nvPr/>
          </p:nvSpPr>
          <p:spPr>
            <a:xfrm rot="6347006">
              <a:off x="7000008" y="1409769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095692" y="1219025"/>
              <a:ext cx="771525" cy="4905375"/>
              <a:chOff x="5819775" y="1152525"/>
              <a:chExt cx="771525" cy="4905375"/>
            </a:xfrm>
          </p:grpSpPr>
          <p:sp>
            <p:nvSpPr>
              <p:cNvPr id="5" name="Trapezoid 4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" name="Trapezoid 3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8A51B170-1A9B-4F90-ADE5-0344D787DA6F}"/>
              </a:ext>
            </a:extLst>
          </p:cNvPr>
          <p:cNvSpPr/>
          <p:nvPr/>
        </p:nvSpPr>
        <p:spPr>
          <a:xfrm>
            <a:off x="1838132" y="258520"/>
            <a:ext cx="5477068" cy="533400"/>
          </a:xfrm>
          <a:prstGeom prst="roundRect">
            <a:avLst/>
          </a:prstGeom>
          <a:solidFill>
            <a:srgbClr val="D84256"/>
          </a:solidFill>
          <a:ln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r-Latn-R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Određivanje</a:t>
            </a:r>
            <a:r>
              <a:rPr kumimoji="0" lang="sr-Latn-R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aramond" pitchFamily="18" charset="0"/>
                <a:ea typeface="+mn-ea"/>
                <a:cs typeface="+mn-cs"/>
              </a:rPr>
              <a:t> praga nadražaja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aramond" pitchFamily="18" charset="0"/>
              <a:ea typeface="+mn-ea"/>
              <a:cs typeface="+mn-cs"/>
            </a:endParaRPr>
          </a:p>
        </p:txBody>
      </p:sp>
      <p:sp>
        <p:nvSpPr>
          <p:cNvPr id="24" name="Lightning Bolt 23"/>
          <p:cNvSpPr/>
          <p:nvPr/>
        </p:nvSpPr>
        <p:spPr>
          <a:xfrm rot="19235087">
            <a:off x="6336092" y="958441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411793" y="1969912"/>
            <a:ext cx="4276585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Podpražni (subliminalni) nadražaji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11792" y="2903709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Pražni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6834230" y="1438208"/>
            <a:ext cx="1032987" cy="4467007"/>
            <a:chOff x="6144998" y="1597858"/>
            <a:chExt cx="1032987" cy="4467007"/>
          </a:xfrm>
        </p:grpSpPr>
        <p:sp>
          <p:nvSpPr>
            <p:cNvPr id="22" name="Freeform 21"/>
            <p:cNvSpPr/>
            <p:nvPr/>
          </p:nvSpPr>
          <p:spPr>
            <a:xfrm rot="6347006">
              <a:off x="6283905" y="1725399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5" name="Group 34"/>
            <p:cNvGrpSpPr/>
            <p:nvPr/>
          </p:nvGrpSpPr>
          <p:grpSpPr>
            <a:xfrm>
              <a:off x="6406460" y="1597858"/>
              <a:ext cx="771525" cy="4467007"/>
              <a:chOff x="5819775" y="1152525"/>
              <a:chExt cx="771525" cy="4905375"/>
            </a:xfrm>
          </p:grpSpPr>
          <p:sp>
            <p:nvSpPr>
              <p:cNvPr id="36" name="Trapezoid 35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rapezoid 36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 41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44" name="Rounded Rectangle 43"/>
          <p:cNvSpPr/>
          <p:nvPr/>
        </p:nvSpPr>
        <p:spPr>
          <a:xfrm>
            <a:off x="411791" y="3837506"/>
            <a:ext cx="4276587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000" b="1">
                <a:solidFill>
                  <a:srgbClr val="D84256"/>
                </a:solidFill>
                <a:latin typeface="Garamond" pitchFamily="18" charset="0"/>
              </a:rPr>
              <a:t>Nadpražni (supraliminalni) nadražaji</a:t>
            </a:r>
            <a:endParaRPr lang="en-US" sz="20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411791" y="4771303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Maksimalni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46" name="Lightning Bolt 45"/>
          <p:cNvSpPr/>
          <p:nvPr/>
        </p:nvSpPr>
        <p:spPr>
          <a:xfrm rot="19235087">
            <a:off x="6312923" y="1131853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Group 46"/>
          <p:cNvGrpSpPr/>
          <p:nvPr/>
        </p:nvGrpSpPr>
        <p:grpSpPr>
          <a:xfrm>
            <a:off x="6901191" y="1545472"/>
            <a:ext cx="966047" cy="4252477"/>
            <a:chOff x="5600943" y="1875677"/>
            <a:chExt cx="966047" cy="4252477"/>
          </a:xfrm>
        </p:grpSpPr>
        <p:sp>
          <p:nvSpPr>
            <p:cNvPr id="48" name="Freeform 47"/>
            <p:cNvSpPr/>
            <p:nvPr/>
          </p:nvSpPr>
          <p:spPr>
            <a:xfrm rot="6347006">
              <a:off x="5739850" y="2030720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5795465" y="1875677"/>
              <a:ext cx="771525" cy="4252477"/>
              <a:chOff x="5819775" y="1152525"/>
              <a:chExt cx="771525" cy="4905375"/>
            </a:xfrm>
          </p:grpSpPr>
          <p:sp>
            <p:nvSpPr>
              <p:cNvPr id="50" name="Trapezoid 49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rapezoid 50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Rectangle 54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7" name="Lightning Bolt 56"/>
          <p:cNvSpPr/>
          <p:nvPr/>
        </p:nvSpPr>
        <p:spPr>
          <a:xfrm rot="19235087">
            <a:off x="6369183" y="1270866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8" name="Group 57"/>
          <p:cNvGrpSpPr/>
          <p:nvPr/>
        </p:nvGrpSpPr>
        <p:grpSpPr>
          <a:xfrm>
            <a:off x="6890310" y="1656748"/>
            <a:ext cx="976917" cy="4029924"/>
            <a:chOff x="3959584" y="1648973"/>
            <a:chExt cx="976917" cy="4029924"/>
          </a:xfrm>
        </p:grpSpPr>
        <p:sp>
          <p:nvSpPr>
            <p:cNvPr id="59" name="Freeform 58"/>
            <p:cNvSpPr/>
            <p:nvPr/>
          </p:nvSpPr>
          <p:spPr>
            <a:xfrm rot="6347006">
              <a:off x="4098491" y="1758937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0" name="Group 59"/>
            <p:cNvGrpSpPr/>
            <p:nvPr/>
          </p:nvGrpSpPr>
          <p:grpSpPr>
            <a:xfrm>
              <a:off x="4164976" y="1648973"/>
              <a:ext cx="771525" cy="4029924"/>
              <a:chOff x="5819775" y="1152525"/>
              <a:chExt cx="771525" cy="4905375"/>
            </a:xfrm>
          </p:grpSpPr>
          <p:sp>
            <p:nvSpPr>
              <p:cNvPr id="61" name="Trapezoid 60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Trapezoid 61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Rectangle 65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8" name="Lightning Bolt 67"/>
          <p:cNvSpPr/>
          <p:nvPr/>
        </p:nvSpPr>
        <p:spPr>
          <a:xfrm rot="19235087">
            <a:off x="6345061" y="1332335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9" name="Group 68"/>
          <p:cNvGrpSpPr/>
          <p:nvPr/>
        </p:nvGrpSpPr>
        <p:grpSpPr>
          <a:xfrm>
            <a:off x="6845934" y="1779523"/>
            <a:ext cx="1019017" cy="3828312"/>
            <a:chOff x="3505823" y="1834450"/>
            <a:chExt cx="1019017" cy="3828312"/>
          </a:xfrm>
        </p:grpSpPr>
        <p:sp>
          <p:nvSpPr>
            <p:cNvPr id="70" name="Freeform 69"/>
            <p:cNvSpPr/>
            <p:nvPr/>
          </p:nvSpPr>
          <p:spPr>
            <a:xfrm rot="6347006">
              <a:off x="3644730" y="1892130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3753315" y="1834450"/>
              <a:ext cx="771525" cy="3828312"/>
              <a:chOff x="5819775" y="1152525"/>
              <a:chExt cx="771525" cy="4905375"/>
            </a:xfrm>
          </p:grpSpPr>
          <p:sp>
            <p:nvSpPr>
              <p:cNvPr id="72" name="Trapezoid 71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3" name="Trapezoid 72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5" name="Oval 74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Oval 75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79" name="Group 78"/>
          <p:cNvGrpSpPr/>
          <p:nvPr/>
        </p:nvGrpSpPr>
        <p:grpSpPr>
          <a:xfrm>
            <a:off x="6879563" y="2000777"/>
            <a:ext cx="980171" cy="3413047"/>
            <a:chOff x="2195965" y="2030865"/>
            <a:chExt cx="980171" cy="3413047"/>
          </a:xfrm>
        </p:grpSpPr>
        <p:sp>
          <p:nvSpPr>
            <p:cNvPr id="80" name="Freeform 79"/>
            <p:cNvSpPr/>
            <p:nvPr/>
          </p:nvSpPr>
          <p:spPr>
            <a:xfrm rot="6347006">
              <a:off x="2334872" y="2052497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1" name="Group 80"/>
            <p:cNvGrpSpPr/>
            <p:nvPr/>
          </p:nvGrpSpPr>
          <p:grpSpPr>
            <a:xfrm>
              <a:off x="2404611" y="2030865"/>
              <a:ext cx="771525" cy="3413047"/>
              <a:chOff x="5819775" y="1152525"/>
              <a:chExt cx="771525" cy="4905375"/>
            </a:xfrm>
          </p:grpSpPr>
          <p:sp>
            <p:nvSpPr>
              <p:cNvPr id="82" name="Trapezoid 81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Trapezoid 82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4" name="Oval 83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Oval 85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Rectangle 86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89" name="Lightning Bolt 88"/>
          <p:cNvSpPr/>
          <p:nvPr/>
        </p:nvSpPr>
        <p:spPr>
          <a:xfrm rot="19235087">
            <a:off x="6312923" y="1395490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Lightning Bolt 89"/>
          <p:cNvSpPr/>
          <p:nvPr/>
        </p:nvSpPr>
        <p:spPr>
          <a:xfrm rot="19235087">
            <a:off x="6353729" y="1587745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1" name="Group 90"/>
          <p:cNvGrpSpPr/>
          <p:nvPr/>
        </p:nvGrpSpPr>
        <p:grpSpPr>
          <a:xfrm>
            <a:off x="6925062" y="2212818"/>
            <a:ext cx="937135" cy="2959177"/>
            <a:chOff x="549046" y="1362193"/>
            <a:chExt cx="937135" cy="2959177"/>
          </a:xfrm>
        </p:grpSpPr>
        <p:sp>
          <p:nvSpPr>
            <p:cNvPr id="92" name="Freeform 91"/>
            <p:cNvSpPr/>
            <p:nvPr/>
          </p:nvSpPr>
          <p:spPr>
            <a:xfrm rot="6347006">
              <a:off x="687953" y="1379596"/>
              <a:ext cx="383220" cy="661033"/>
            </a:xfrm>
            <a:custGeom>
              <a:avLst/>
              <a:gdLst>
                <a:gd name="connsiteX0" fmla="*/ 340822 w 340822"/>
                <a:gd name="connsiteY0" fmla="*/ 0 h 440574"/>
                <a:gd name="connsiteX1" fmla="*/ 191193 w 340822"/>
                <a:gd name="connsiteY1" fmla="*/ 166254 h 440574"/>
                <a:gd name="connsiteX2" fmla="*/ 0 w 340822"/>
                <a:gd name="connsiteY2" fmla="*/ 440574 h 440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0822" h="440574">
                  <a:moveTo>
                    <a:pt x="340822" y="0"/>
                  </a:moveTo>
                  <a:cubicBezTo>
                    <a:pt x="294409" y="46412"/>
                    <a:pt x="247997" y="92825"/>
                    <a:pt x="191193" y="166254"/>
                  </a:cubicBezTo>
                  <a:cubicBezTo>
                    <a:pt x="134389" y="239683"/>
                    <a:pt x="67194" y="340128"/>
                    <a:pt x="0" y="440574"/>
                  </a:cubicBezTo>
                </a:path>
              </a:pathLst>
            </a:custGeom>
            <a:noFill/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3" name="Group 92"/>
            <p:cNvGrpSpPr/>
            <p:nvPr/>
          </p:nvGrpSpPr>
          <p:grpSpPr>
            <a:xfrm>
              <a:off x="714656" y="1362193"/>
              <a:ext cx="771525" cy="2959177"/>
              <a:chOff x="5819775" y="1152525"/>
              <a:chExt cx="771525" cy="4905375"/>
            </a:xfrm>
          </p:grpSpPr>
          <p:sp>
            <p:nvSpPr>
              <p:cNvPr id="94" name="Trapezoid 93"/>
              <p:cNvSpPr/>
              <p:nvPr/>
            </p:nvSpPr>
            <p:spPr>
              <a:xfrm rot="10800000">
                <a:off x="6095999" y="5105400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Trapezoid 94"/>
              <p:cNvSpPr/>
              <p:nvPr/>
            </p:nvSpPr>
            <p:spPr>
              <a:xfrm>
                <a:off x="6095999" y="1152525"/>
                <a:ext cx="219075" cy="952500"/>
              </a:xfrm>
              <a:prstGeom prst="trapezoid">
                <a:avLst/>
              </a:prstGeom>
              <a:solidFill>
                <a:srgbClr val="FDC17F"/>
              </a:solidFill>
              <a:ln>
                <a:solidFill>
                  <a:srgbClr val="FDC17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>
                <a:off x="5819775" y="1628775"/>
                <a:ext cx="771525" cy="3952875"/>
              </a:xfrm>
              <a:prstGeom prst="ellipse">
                <a:avLst/>
              </a:prstGeom>
              <a:solidFill>
                <a:srgbClr val="E74E10"/>
              </a:solidFill>
              <a:ln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>
                <a:off x="5960002" y="1903412"/>
                <a:ext cx="491067" cy="3403600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>
                <a:off x="6079526" y="2295828"/>
                <a:ext cx="252018" cy="2672253"/>
              </a:xfrm>
              <a:prstGeom prst="ellipse">
                <a:avLst/>
              </a:prstGeom>
              <a:solidFill>
                <a:srgbClr val="E74E10"/>
              </a:solidFill>
              <a:ln w="28575">
                <a:solidFill>
                  <a:srgbClr val="8C291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Rectangle 98"/>
              <p:cNvSpPr/>
              <p:nvPr/>
            </p:nvSpPr>
            <p:spPr>
              <a:xfrm>
                <a:off x="6129110" y="1858014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Rectangle 99"/>
              <p:cNvSpPr/>
              <p:nvPr/>
            </p:nvSpPr>
            <p:spPr>
              <a:xfrm>
                <a:off x="6125196" y="4752911"/>
                <a:ext cx="160678" cy="651861"/>
              </a:xfrm>
              <a:prstGeom prst="rect">
                <a:avLst/>
              </a:prstGeom>
              <a:solidFill>
                <a:srgbClr val="E74E10"/>
              </a:solidFill>
              <a:ln>
                <a:solidFill>
                  <a:srgbClr val="E74E1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1" name="TextBox 100"/>
          <p:cNvSpPr txBox="1"/>
          <p:nvPr/>
        </p:nvSpPr>
        <p:spPr>
          <a:xfrm>
            <a:off x="6057230" y="5775886"/>
            <a:ext cx="2846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Maksimalna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kontrakcija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411791" y="5703841"/>
            <a:ext cx="4276586" cy="420560"/>
          </a:xfrm>
          <a:prstGeom prst="roundRect">
            <a:avLst/>
          </a:prstGeom>
          <a:noFill/>
          <a:ln w="28575">
            <a:solidFill>
              <a:srgbClr val="D842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aramond" pitchFamily="18" charset="0"/>
              </a:rPr>
              <a:t>Supramaksimalni nadražaji</a:t>
            </a:r>
            <a:endParaRPr lang="en-US" sz="2400" b="1" dirty="0">
              <a:solidFill>
                <a:srgbClr val="D84256"/>
              </a:solidFill>
              <a:latin typeface="Garamond" pitchFamily="18" charset="0"/>
            </a:endParaRPr>
          </a:p>
        </p:txBody>
      </p:sp>
      <p:sp>
        <p:nvSpPr>
          <p:cNvPr id="103" name="Lightning Bolt 102"/>
          <p:cNvSpPr/>
          <p:nvPr/>
        </p:nvSpPr>
        <p:spPr>
          <a:xfrm rot="19235087">
            <a:off x="6424966" y="1795109"/>
            <a:ext cx="432261" cy="750887"/>
          </a:xfrm>
          <a:prstGeom prst="lightningBol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TextBox 103"/>
          <p:cNvSpPr txBox="1"/>
          <p:nvPr/>
        </p:nvSpPr>
        <p:spPr>
          <a:xfrm>
            <a:off x="5733400" y="5427663"/>
            <a:ext cx="34811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Jačina kontrakcije </a:t>
            </a:r>
          </a:p>
          <a:p>
            <a:pPr algn="ctr"/>
            <a:r>
              <a:rPr lang="sr-Latn-RS" sz="2400" b="1">
                <a:solidFill>
                  <a:srgbClr val="D84256"/>
                </a:solidFill>
                <a:latin typeface="Gill Sans Ultra Bold" panose="020B0A02020104020203" pitchFamily="34" charset="0"/>
              </a:rPr>
              <a:t>dalje ne raste</a:t>
            </a:r>
          </a:p>
        </p:txBody>
      </p:sp>
    </p:spTree>
    <p:extLst>
      <p:ext uri="{BB962C8B-B14F-4D97-AF65-F5344CB8AC3E}">
        <p14:creationId xmlns:p14="http://schemas.microsoft.com/office/powerpoint/2010/main" val="115246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6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4" grpId="1" animBg="1"/>
      <p:bldP spid="24" grpId="2" animBg="1"/>
      <p:bldP spid="24" grpId="3" animBg="1"/>
      <p:bldP spid="25" grpId="0" animBg="1"/>
      <p:bldP spid="26" grpId="0" animBg="1"/>
      <p:bldP spid="44" grpId="0" animBg="1"/>
      <p:bldP spid="45" grpId="0" animBg="1"/>
      <p:bldP spid="46" grpId="0" animBg="1"/>
      <p:bldP spid="46" grpId="1" animBg="1"/>
      <p:bldP spid="57" grpId="0" animBg="1"/>
      <p:bldP spid="57" grpId="1" animBg="1"/>
      <p:bldP spid="68" grpId="0" animBg="1"/>
      <p:bldP spid="68" grpId="1" animBg="1"/>
      <p:bldP spid="89" grpId="0" animBg="1"/>
      <p:bldP spid="89" grpId="1" animBg="1"/>
      <p:bldP spid="90" grpId="0" animBg="1"/>
      <p:bldP spid="90" grpId="1" animBg="1"/>
      <p:bldP spid="101" grpId="0"/>
      <p:bldP spid="101" grpId="1"/>
      <p:bldP spid="102" grpId="0" animBg="1"/>
      <p:bldP spid="103" grpId="0" animBg="1"/>
      <p:bldP spid="104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249</TotalTime>
  <Words>535</Words>
  <Application>Microsoft Office PowerPoint</Application>
  <PresentationFormat>On-screen Show (4:3)</PresentationFormat>
  <Paragraphs>143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Garamond</vt:lpstr>
      <vt:lpstr>Gill Sans Ultra Bold</vt:lpstr>
      <vt:lpstr>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Dušan Bošnjaković</dc:creator>
  <cp:lastModifiedBy>Dušan Bošnjaković</cp:lastModifiedBy>
  <cp:revision>96</cp:revision>
  <dcterms:created xsi:type="dcterms:W3CDTF">2022-04-09T19:14:40Z</dcterms:created>
  <dcterms:modified xsi:type="dcterms:W3CDTF">2024-10-23T08:41:05Z</dcterms:modified>
</cp:coreProperties>
</file>